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48" r:id="rId4"/>
    <p:sldId id="294" r:id="rId5"/>
    <p:sldId id="338" r:id="rId6"/>
    <p:sldId id="339" r:id="rId7"/>
    <p:sldId id="337" r:id="rId8"/>
    <p:sldId id="341" r:id="rId9"/>
    <p:sldId id="340" r:id="rId10"/>
    <p:sldId id="342" r:id="rId11"/>
    <p:sldId id="343" r:id="rId12"/>
    <p:sldId id="345" r:id="rId13"/>
    <p:sldId id="335" r:id="rId14"/>
    <p:sldId id="346" r:id="rId15"/>
    <p:sldId id="349" r:id="rId16"/>
    <p:sldId id="352" r:id="rId17"/>
    <p:sldId id="351" r:id="rId18"/>
    <p:sldId id="350" r:id="rId19"/>
    <p:sldId id="344" r:id="rId20"/>
    <p:sldId id="353" r:id="rId21"/>
    <p:sldId id="354" r:id="rId22"/>
    <p:sldId id="357" r:id="rId23"/>
    <p:sldId id="358" r:id="rId24"/>
    <p:sldId id="355" r:id="rId25"/>
    <p:sldId id="309" r:id="rId26"/>
    <p:sldId id="356" r:id="rId27"/>
    <p:sldId id="336" r:id="rId28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eg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09"/>
    <a:srgbClr val="5F5D01"/>
    <a:srgbClr val="A4A002"/>
    <a:srgbClr val="009E0F"/>
    <a:srgbClr val="0DFF24"/>
    <a:srgbClr val="A8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7619" autoAdjust="0"/>
  </p:normalViewPr>
  <p:slideViewPr>
    <p:cSldViewPr>
      <p:cViewPr varScale="1">
        <p:scale>
          <a:sx n="72" d="100"/>
          <a:sy n="72" d="100"/>
        </p:scale>
        <p:origin x="-13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6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-486" y="9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6-18T23:12:51.501" idx="1">
    <p:pos x="10" y="22"/>
    <p:text>= Estimativas de tempo =
Introdução: 4 minutos
Trabalhos Relacionados: 3 minutos
Solução Adotada: 
Implementação: 8 minutos
Total: 15 minutos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60F408C-9AF1-47C0-8D6E-0544A0BB45E2}" type="datetimeFigureOut">
              <a:rPr lang="pt-BR" smtClean="0"/>
              <a:pPr/>
              <a:t>07/05/2013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326C82-7E2C-4070-8D47-31ACAE3DAB9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32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26C82-7E2C-4070-8D47-31ACAE3DAB9A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ACE55-94D6-4A81-8CA1-1597A6F6DCA8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5243E-CDCC-4F8C-BD01-69339D10422E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3E66F-FE31-4D9B-B8BC-506D0EB4E6F5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AED0A-18FC-4849-90C1-116839067133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0292C-22EA-4858-9631-07B12FCA8EE7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677B-051B-423C-B2A3-3CAD5E64722C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0C913-6870-4123-B817-8A0AEF76798F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72395-02E7-46DE-B123-A2FFF227F474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CF82-ADCD-4725-9B71-970D74E2FAFB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139C7-9744-4088-88AB-4393A193A6B9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9CF4-8A69-46D2-BB00-48A7AF76CE48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13A6-DA07-4339-808D-6A9CD7D446DD}" type="datetime1">
              <a:rPr lang="pt-BR" smtClean="0"/>
              <a:pPr/>
              <a:t>07/05/2013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EF022-EA37-4370-87CB-560CAB7B30A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SD2.m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D6.m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2.joinville.udesc.br/~larva/dengue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gif"/><Relationship Id="rId4" Type="http://schemas.openxmlformats.org/officeDocument/2006/relationships/hyperlink" Target="reportagem_dengue.mp4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Jogos Sérios Colaborativos e Competitivos: uma nova abordagem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332656"/>
            <a:ext cx="6408712" cy="936104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UNIVERSIDADE DO ESTADO DE SANTA CATARINA – UDESC</a:t>
            </a:r>
          </a:p>
          <a:p>
            <a:pPr algn="just"/>
            <a:r>
              <a:rPr lang="pt-B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DEPARTAMENTO DE CIÊNCIA DA COMPUTAÇÃO - DCC</a:t>
            </a:r>
            <a:endParaRPr lang="pt-B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91880" y="4953000"/>
            <a:ext cx="5334000" cy="924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Mestrando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:   Diego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Buchinger</a:t>
            </a:r>
            <a:endParaRPr lang="en-GB" sz="2000" b="1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Arial" charset="0"/>
              </a:rPr>
              <a:t>Orientador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Dr.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 Marcelo 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da Silva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Hounsell</a:t>
            </a:r>
            <a:endParaRPr lang="en-GB" sz="20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868863"/>
            <a:ext cx="1295400" cy="1082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Single 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Jogos Sérios:</a:t>
            </a:r>
          </a:p>
          <a:p>
            <a:pPr lvl="1"/>
            <a:r>
              <a:rPr lang="pt-BR" sz="2100" dirty="0" smtClean="0"/>
              <a:t>Sherlock Dengue 1,2,3,4,5 e 7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UDESC\AppData\Local\Microsoft\Windows\Temporary Internet Files\Content.IE5\TX2CP9E5\MC900348903[1].wmf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32856"/>
            <a:ext cx="1051805" cy="71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96952"/>
            <a:ext cx="615733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10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13355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err="1" smtClean="0"/>
              <a:t>Two</a:t>
            </a:r>
            <a:r>
              <a:rPr lang="pt-BR" sz="2500" dirty="0" smtClean="0"/>
              <a:t> Player e Multiplayer</a:t>
            </a:r>
          </a:p>
          <a:p>
            <a:pPr lvl="1"/>
            <a:r>
              <a:rPr lang="pt-BR" sz="2100" dirty="0" smtClean="0"/>
              <a:t>Interação (Espaço x Tempo)</a:t>
            </a:r>
          </a:p>
          <a:p>
            <a:pPr lvl="1"/>
            <a:endParaRPr lang="pt-BR" sz="2100" dirty="0"/>
          </a:p>
          <a:p>
            <a:pPr lvl="1"/>
            <a:endParaRPr lang="pt-BR" sz="2100" dirty="0" smtClean="0"/>
          </a:p>
          <a:p>
            <a:pPr lvl="1"/>
            <a:endParaRPr lang="pt-BR" sz="2100" dirty="0"/>
          </a:p>
          <a:p>
            <a:pPr lvl="1"/>
            <a:endParaRPr lang="pt-BR" sz="2100" dirty="0" smtClean="0"/>
          </a:p>
          <a:p>
            <a:pPr marL="457200" lvl="1" indent="0">
              <a:buNone/>
            </a:pPr>
            <a:endParaRPr lang="pt-BR" sz="2100" dirty="0" smtClean="0"/>
          </a:p>
          <a:p>
            <a:pPr lvl="1"/>
            <a:r>
              <a:rPr lang="pt-BR" sz="2100" dirty="0" smtClean="0"/>
              <a:t>Interações: Colaboração, cooperação, competição;</a:t>
            </a:r>
          </a:p>
          <a:p>
            <a:pPr lvl="1"/>
            <a:r>
              <a:rPr lang="pt-BR" sz="2100" dirty="0" smtClean="0"/>
              <a:t>Comunicação via chat / VOIP</a:t>
            </a:r>
          </a:p>
          <a:p>
            <a:pPr lvl="1"/>
            <a:r>
              <a:rPr lang="pt-BR" sz="2100" dirty="0" smtClean="0"/>
              <a:t>Politicagem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64795"/>
              </p:ext>
            </p:extLst>
          </p:nvPr>
        </p:nvGraphicFramePr>
        <p:xfrm>
          <a:off x="251520" y="2924944"/>
          <a:ext cx="8748463" cy="12953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6918"/>
                <a:gridCol w="3442256"/>
                <a:gridCol w="3399289"/>
              </a:tblGrid>
              <a:tr h="43204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Mesmo Tempo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Tempos</a:t>
                      </a:r>
                      <a:r>
                        <a:rPr lang="pt-BR" baseline="0" dirty="0" smtClean="0">
                          <a:solidFill>
                            <a:schemeClr val="tx1"/>
                          </a:solidFill>
                        </a:rPr>
                        <a:t> Distintos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26327">
                <a:tc>
                  <a:txBody>
                    <a:bodyPr/>
                    <a:lstStyle/>
                    <a:p>
                      <a:pPr algn="r"/>
                      <a:r>
                        <a:rPr lang="pt-BR" b="1" dirty="0" smtClean="0"/>
                        <a:t>Mesmo Local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Interação </a:t>
                      </a:r>
                      <a:r>
                        <a:rPr lang="pt-BR" dirty="0" err="1" smtClean="0"/>
                        <a:t>face-a-face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Interação assíncrona</a:t>
                      </a:r>
                      <a:endParaRPr lang="pt-BR" dirty="0"/>
                    </a:p>
                  </a:txBody>
                  <a:tcPr/>
                </a:tc>
              </a:tr>
              <a:tr h="436958">
                <a:tc>
                  <a:txBody>
                    <a:bodyPr/>
                    <a:lstStyle/>
                    <a:p>
                      <a:pPr algn="r"/>
                      <a:r>
                        <a:rPr lang="pt-BR" b="1" dirty="0" smtClean="0"/>
                        <a:t>Locais Distintos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Interação distribuída síncrona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Interação assíncrona</a:t>
                      </a:r>
                      <a:r>
                        <a:rPr lang="pt-BR" baseline="0" dirty="0" smtClean="0"/>
                        <a:t> distribuída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187624" y="4149080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pt-BR" b="1" dirty="0"/>
              <a:t>Fonte:</a:t>
            </a:r>
            <a:r>
              <a:rPr lang="pt-BR" dirty="0"/>
              <a:t> Adaptado de Ellis, </a:t>
            </a:r>
            <a:r>
              <a:rPr lang="pt-BR" dirty="0" err="1"/>
              <a:t>Gibbs</a:t>
            </a:r>
            <a:r>
              <a:rPr lang="pt-BR" dirty="0"/>
              <a:t>, e </a:t>
            </a:r>
            <a:r>
              <a:rPr lang="pt-BR" dirty="0" err="1"/>
              <a:t>Rein</a:t>
            </a:r>
            <a:r>
              <a:rPr lang="pt-BR" dirty="0"/>
              <a:t> (1991:41)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11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99980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Jogos Sérios:</a:t>
            </a:r>
          </a:p>
          <a:p>
            <a:pPr lvl="1"/>
            <a:r>
              <a:rPr lang="pt-BR" sz="2100" dirty="0" smtClean="0"/>
              <a:t>Sherlock Dengue 6 – </a:t>
            </a:r>
            <a:r>
              <a:rPr lang="pt-BR" sz="2100" dirty="0" err="1" smtClean="0"/>
              <a:t>You</a:t>
            </a:r>
            <a:r>
              <a:rPr lang="pt-BR" sz="2100" dirty="0" smtClean="0"/>
              <a:t> are </a:t>
            </a:r>
            <a:r>
              <a:rPr lang="pt-BR" sz="2100" dirty="0" err="1" smtClean="0"/>
              <a:t>not</a:t>
            </a:r>
            <a:r>
              <a:rPr lang="pt-BR" sz="2100" dirty="0" smtClean="0"/>
              <a:t> </a:t>
            </a:r>
            <a:r>
              <a:rPr lang="pt-BR" sz="2100" dirty="0" err="1"/>
              <a:t>A</a:t>
            </a:r>
            <a:r>
              <a:rPr lang="pt-BR" sz="2100" dirty="0" err="1" smtClean="0"/>
              <a:t>lone</a:t>
            </a:r>
            <a:r>
              <a:rPr lang="pt-BR" sz="2100" dirty="0" smtClean="0"/>
              <a:t>  (Você não está sozinho)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UDESC\AppData\Local\Microsoft\Windows\Temporary Internet Files\Content.IE5\TX2CP9E5\MC900348903[1].wmf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12749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06897"/>
            <a:ext cx="5760640" cy="308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12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68360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Comparação com resultado SDv2.0:</a:t>
            </a:r>
          </a:p>
          <a:p>
            <a:pPr lvl="1"/>
            <a:r>
              <a:rPr lang="pt-BR" sz="2200" dirty="0" smtClean="0"/>
              <a:t>Foram encontradas várias semelhanças entre os resultados;</a:t>
            </a:r>
          </a:p>
          <a:p>
            <a:pPr lvl="1"/>
            <a:r>
              <a:rPr lang="pt-BR" sz="2200" dirty="0" smtClean="0"/>
              <a:t>SDv6.0</a:t>
            </a:r>
          </a:p>
          <a:p>
            <a:pPr lvl="2"/>
            <a:r>
              <a:rPr lang="pt-BR" sz="1800" dirty="0" smtClean="0"/>
              <a:t>Maior grau de facilidade de entendimento do funcionamento do jogo;</a:t>
            </a:r>
          </a:p>
          <a:p>
            <a:pPr lvl="2"/>
            <a:r>
              <a:rPr lang="pt-BR" sz="1800" dirty="0" smtClean="0"/>
              <a:t>Maior motivação para passar para as próximas fases do jogo;</a:t>
            </a:r>
          </a:p>
          <a:p>
            <a:pPr lvl="1"/>
            <a:r>
              <a:rPr lang="pt-BR" sz="2200" dirty="0" smtClean="0"/>
              <a:t>SDv2.0</a:t>
            </a:r>
          </a:p>
          <a:p>
            <a:pPr lvl="2"/>
            <a:r>
              <a:rPr lang="pt-BR" sz="1800" dirty="0" smtClean="0"/>
              <a:t>Maior intenção de uso futuro para aprender sobre a dengue.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13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Massive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endParaRPr lang="pt-BR" sz="2500" b="1" dirty="0" smtClean="0"/>
          </a:p>
          <a:p>
            <a:r>
              <a:rPr lang="pt-BR" sz="2500" b="1" dirty="0" err="1" smtClean="0"/>
              <a:t>Massive</a:t>
            </a:r>
            <a:r>
              <a:rPr lang="pt-BR" sz="2500" b="1" dirty="0" smtClean="0"/>
              <a:t> Multiplayer</a:t>
            </a:r>
          </a:p>
          <a:p>
            <a:pPr lvl="1"/>
            <a:r>
              <a:rPr lang="pt-BR" sz="2100" dirty="0" smtClean="0"/>
              <a:t>Um jogador afeta apenas alguns jogadores diretamente;</a:t>
            </a:r>
          </a:p>
          <a:p>
            <a:pPr lvl="1"/>
            <a:r>
              <a:rPr lang="pt-BR" sz="2100" dirty="0" smtClean="0"/>
              <a:t>Múltiplos tipos de comunicação (pessoal, grupo, geral);</a:t>
            </a:r>
          </a:p>
          <a:p>
            <a:pPr lvl="1"/>
            <a:r>
              <a:rPr lang="pt-BR" sz="2100" dirty="0" smtClean="0"/>
              <a:t>Aumenta sentido de </a:t>
            </a:r>
            <a:r>
              <a:rPr lang="pt-BR" sz="2100" dirty="0" err="1" smtClean="0"/>
              <a:t>co-presença</a:t>
            </a:r>
            <a:r>
              <a:rPr lang="pt-BR" sz="2100" dirty="0" smtClean="0"/>
              <a:t>;</a:t>
            </a:r>
          </a:p>
          <a:p>
            <a:pPr lvl="1"/>
            <a:r>
              <a:rPr lang="pt-BR" sz="2100" dirty="0" smtClean="0"/>
              <a:t>Interações sociais – </a:t>
            </a:r>
            <a:r>
              <a:rPr lang="pt-BR" sz="2100" i="1" dirty="0" err="1" smtClean="0"/>
              <a:t>alone</a:t>
            </a:r>
            <a:r>
              <a:rPr lang="pt-BR" sz="2100" i="1" dirty="0" smtClean="0"/>
              <a:t> </a:t>
            </a:r>
            <a:r>
              <a:rPr lang="pt-BR" sz="2100" i="1" dirty="0" err="1" smtClean="0"/>
              <a:t>together</a:t>
            </a:r>
            <a:r>
              <a:rPr lang="pt-BR" sz="2100" dirty="0" smtClean="0"/>
              <a:t> (objetivo próprio).</a:t>
            </a:r>
            <a:endParaRPr lang="pt-BR" sz="2000" dirty="0" smtClean="0"/>
          </a:p>
          <a:p>
            <a:endParaRPr lang="pt-BR" sz="25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14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Massive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16" name="Picture 16" descr="http://2.bp.blogspot.com/-G7PrAdKE5wk/UTomOdnxz6I/AAAAAAAAKI0/qevu6uTJQeE/s1600/world-of-warcraft-city-cen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132856"/>
            <a:ext cx="4762897" cy="3816424"/>
          </a:xfrm>
          <a:prstGeom prst="rect">
            <a:avLst/>
          </a:prstGeom>
          <a:noFill/>
        </p:spPr>
      </p:pic>
      <p:pic>
        <p:nvPicPr>
          <p:cNvPr id="51218" name="Picture 18" descr="http://revista21.com.br/wp-content/uploads/2012/11/world_of_warcraft_burning_crus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2060848"/>
            <a:ext cx="4762500" cy="3571875"/>
          </a:xfrm>
          <a:prstGeom prst="rect">
            <a:avLst/>
          </a:prstGeom>
          <a:noFill/>
        </p:spPr>
      </p:pic>
      <p:pic>
        <p:nvPicPr>
          <p:cNvPr id="51222" name="Picture 22" descr="http://www.gamesguru.rs/files/screenshot/Lineage%20II.%20Starter%20Pack%203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3968" y="2636912"/>
            <a:ext cx="4344483" cy="3258362"/>
          </a:xfrm>
          <a:prstGeom prst="rect">
            <a:avLst/>
          </a:prstGeom>
          <a:noFill/>
        </p:spPr>
      </p:pic>
      <p:pic>
        <p:nvPicPr>
          <p:cNvPr id="51220" name="Picture 20" descr="http://revista21.com.br/wp-content/uploads/2012/11/wow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2276872"/>
            <a:ext cx="4680520" cy="3510390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15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5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5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Massivo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endParaRPr lang="pt-BR" sz="2500" b="1" dirty="0" smtClean="0"/>
          </a:p>
          <a:p>
            <a:r>
              <a:rPr lang="pt-BR" sz="2500" b="1" dirty="0" err="1" smtClean="0"/>
              <a:t>Massive</a:t>
            </a:r>
            <a:r>
              <a:rPr lang="pt-BR" sz="2500" b="1" dirty="0" smtClean="0"/>
              <a:t> </a:t>
            </a:r>
            <a:r>
              <a:rPr lang="pt-BR" sz="2500" b="1" dirty="0" err="1" smtClean="0"/>
              <a:t>Single</a:t>
            </a:r>
            <a:r>
              <a:rPr lang="pt-BR" sz="2500" b="1" dirty="0" smtClean="0"/>
              <a:t> Player</a:t>
            </a:r>
          </a:p>
          <a:p>
            <a:pPr lvl="1"/>
            <a:r>
              <a:rPr lang="pt-BR" sz="2100" dirty="0" smtClean="0"/>
              <a:t>Sessão individual com interações em segundo plano;</a:t>
            </a:r>
          </a:p>
          <a:p>
            <a:pPr lvl="2"/>
            <a:r>
              <a:rPr lang="pt-BR" sz="2000" u="sng" dirty="0" err="1" smtClean="0"/>
              <a:t>Spore</a:t>
            </a:r>
            <a:r>
              <a:rPr lang="pt-BR" sz="2000" dirty="0" smtClean="0"/>
              <a:t>: edição de criaturas, edifícios;</a:t>
            </a:r>
          </a:p>
          <a:p>
            <a:pPr lvl="2"/>
            <a:r>
              <a:rPr lang="pt-BR" sz="2000" u="sng" dirty="0" err="1" smtClean="0"/>
              <a:t>LittleBigPlanet</a:t>
            </a:r>
            <a:r>
              <a:rPr lang="pt-BR" sz="2000" dirty="0" smtClean="0"/>
              <a:t>: compartilhamento de objetos;</a:t>
            </a:r>
          </a:p>
          <a:p>
            <a:pPr lvl="2"/>
            <a:r>
              <a:rPr lang="pt-BR" sz="2000" u="sng" dirty="0" smtClean="0"/>
              <a:t>Age </a:t>
            </a:r>
            <a:r>
              <a:rPr lang="pt-BR" sz="2000" u="sng" dirty="0" err="1" smtClean="0"/>
              <a:t>of</a:t>
            </a:r>
            <a:r>
              <a:rPr lang="pt-BR" sz="2000" u="sng" dirty="0" smtClean="0"/>
              <a:t> </a:t>
            </a:r>
            <a:r>
              <a:rPr lang="pt-BR" sz="2000" u="sng" dirty="0" err="1" smtClean="0"/>
              <a:t>Empiers</a:t>
            </a:r>
            <a:r>
              <a:rPr lang="pt-BR" sz="2000" u="sng" dirty="0" smtClean="0"/>
              <a:t> </a:t>
            </a:r>
            <a:r>
              <a:rPr lang="pt-BR" sz="2000" u="sng" dirty="0" err="1" smtClean="0"/>
              <a:t>Stronghold</a:t>
            </a:r>
            <a:r>
              <a:rPr lang="pt-BR" sz="2000" dirty="0" smtClean="0"/>
              <a:t>: editor de níveis.</a:t>
            </a:r>
            <a:endParaRPr lang="pt-BR" sz="25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16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Massivo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08" name="Picture 8" descr="http://www.cbc.ca/gfx/images/arts/photos/2008/10/27/little-big-planet_58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7" y="2132856"/>
            <a:ext cx="6646621" cy="3744416"/>
          </a:xfrm>
          <a:prstGeom prst="rect">
            <a:avLst/>
          </a:prstGeom>
          <a:noFill/>
        </p:spPr>
      </p:pic>
      <p:pic>
        <p:nvPicPr>
          <p:cNvPr id="51210" name="Picture 10" descr="http://www.rodrigoflausino.com/imagens/games/little_big_planet/little_big_planet_0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335378"/>
            <a:ext cx="6408712" cy="3604901"/>
          </a:xfrm>
          <a:prstGeom prst="rect">
            <a:avLst/>
          </a:prstGeom>
          <a:noFill/>
        </p:spPr>
      </p:pic>
      <p:pic>
        <p:nvPicPr>
          <p:cNvPr id="51212" name="Picture 12" descr="http://aom.heavengames.com/scendesign/contests/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2528900"/>
            <a:ext cx="4752528" cy="3564396"/>
          </a:xfrm>
          <a:prstGeom prst="rect">
            <a:avLst/>
          </a:prstGeom>
          <a:noFill/>
        </p:spPr>
      </p:pic>
      <p:pic>
        <p:nvPicPr>
          <p:cNvPr id="51214" name="Picture 14" descr="http://tjstatic.com/multimedia/2011/10/stronghold-3-pantalla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2132856"/>
            <a:ext cx="6282002" cy="3528392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17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Massivo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02" name="Picture 2" descr="http://3.bp.blogspot.com/-kp1JUJx5T6E/UG5kYxsGm_I/AAAAAAAAE3M/iASNHsmvsOo/s1600/spore_screen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060848"/>
            <a:ext cx="6696744" cy="3766919"/>
          </a:xfrm>
          <a:prstGeom prst="rect">
            <a:avLst/>
          </a:prstGeom>
          <a:noFill/>
        </p:spPr>
      </p:pic>
      <p:pic>
        <p:nvPicPr>
          <p:cNvPr id="51204" name="Picture 4" descr="http://2.bp.blogspot.com/-Qix2coWmZSo/UG5kTD3LrxI/AAAAAAAAE20/DLxZKFoFv2w/s1600/spore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2060848"/>
            <a:ext cx="5256584" cy="3937074"/>
          </a:xfrm>
          <a:prstGeom prst="rect">
            <a:avLst/>
          </a:prstGeom>
          <a:noFill/>
        </p:spPr>
      </p:pic>
      <p:pic>
        <p:nvPicPr>
          <p:cNvPr id="51206" name="Picture 6" descr="http://images1.wikia.nocookie.net/__cb20090207200120/spore/pt/images/5/51/Civilstagespore_04_bi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2060848"/>
            <a:ext cx="5328592" cy="3996444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18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678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err="1" smtClean="0"/>
              <a:t>Multiplayer</a:t>
            </a:r>
            <a:r>
              <a:rPr lang="pt-BR" sz="2500" dirty="0" smtClean="0"/>
              <a:t>     </a:t>
            </a:r>
            <a:r>
              <a:rPr lang="pt-BR" sz="1700" dirty="0" smtClean="0"/>
              <a:t>(...voltando...)</a:t>
            </a:r>
          </a:p>
          <a:p>
            <a:pPr lvl="1"/>
            <a:r>
              <a:rPr lang="pt-BR" sz="2100" dirty="0" smtClean="0"/>
              <a:t>Colaboração + Competição = </a:t>
            </a:r>
            <a:r>
              <a:rPr lang="pt-BR" sz="2100" dirty="0" err="1" smtClean="0"/>
              <a:t>Coopetição</a:t>
            </a:r>
            <a:r>
              <a:rPr lang="pt-BR" sz="2100" dirty="0" smtClean="0"/>
              <a:t> (</a:t>
            </a:r>
            <a:r>
              <a:rPr lang="pt-BR" sz="2100" i="1" dirty="0" err="1" smtClean="0"/>
              <a:t>coopetition</a:t>
            </a:r>
            <a:r>
              <a:rPr lang="pt-BR" sz="2100" dirty="0" smtClean="0"/>
              <a:t>), competição entre times;</a:t>
            </a:r>
          </a:p>
          <a:p>
            <a:pPr lvl="1"/>
            <a:r>
              <a:rPr lang="pt-BR" sz="2100" dirty="0" smtClean="0"/>
              <a:t>Política livre</a:t>
            </a:r>
          </a:p>
          <a:p>
            <a:pPr lvl="2"/>
            <a:r>
              <a:rPr lang="pt-BR" sz="1700" dirty="0" smtClean="0"/>
              <a:t>Começo neutro (ou não);</a:t>
            </a:r>
          </a:p>
          <a:p>
            <a:pPr lvl="2"/>
            <a:r>
              <a:rPr lang="pt-BR" sz="1700" dirty="0" smtClean="0"/>
              <a:t>Colaboração, cooperação ou </a:t>
            </a:r>
            <a:br>
              <a:rPr lang="pt-BR" sz="1700" dirty="0" smtClean="0"/>
            </a:br>
            <a:r>
              <a:rPr lang="pt-BR" sz="1700" dirty="0" smtClean="0"/>
              <a:t>Competição são definidos</a:t>
            </a:r>
            <a:br>
              <a:rPr lang="pt-BR" sz="1700" dirty="0" smtClean="0"/>
            </a:br>
            <a:r>
              <a:rPr lang="pt-BR" sz="1700" dirty="0" smtClean="0"/>
              <a:t>durante o jogo.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figura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06" y="3366740"/>
            <a:ext cx="4035758" cy="24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065004" y="5733256"/>
            <a:ext cx="4163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pt-BR" b="1" dirty="0" smtClean="0"/>
              <a:t>Ex.: Competição entre 4 times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19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07597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600" dirty="0" smtClean="0"/>
              <a:t>Jogos Sérios</a:t>
            </a:r>
          </a:p>
          <a:p>
            <a:r>
              <a:rPr lang="pt-BR" sz="2600" dirty="0" smtClean="0"/>
              <a:t>Projeto Sherlock Dengue</a:t>
            </a:r>
          </a:p>
          <a:p>
            <a:r>
              <a:rPr lang="pt-BR" sz="2600" dirty="0" smtClean="0"/>
              <a:t>Classificação de Jogos</a:t>
            </a:r>
          </a:p>
          <a:p>
            <a:pPr lvl="1"/>
            <a:r>
              <a:rPr lang="pt-BR" sz="2200" dirty="0" smtClean="0"/>
              <a:t>Jogos Single Player;</a:t>
            </a:r>
          </a:p>
          <a:p>
            <a:pPr lvl="1"/>
            <a:r>
              <a:rPr lang="pt-BR" sz="2200" dirty="0" smtClean="0"/>
              <a:t>Jogos </a:t>
            </a:r>
            <a:r>
              <a:rPr lang="pt-BR" sz="2200" dirty="0" err="1" smtClean="0"/>
              <a:t>Two</a:t>
            </a:r>
            <a:r>
              <a:rPr lang="pt-BR" sz="2200" dirty="0" smtClean="0"/>
              <a:t> Player ou </a:t>
            </a:r>
            <a:r>
              <a:rPr lang="pt-BR" sz="2200" dirty="0" err="1" smtClean="0"/>
              <a:t>MultiPlayer</a:t>
            </a:r>
            <a:r>
              <a:rPr lang="pt-BR" sz="2200" dirty="0" smtClean="0"/>
              <a:t>;</a:t>
            </a:r>
          </a:p>
          <a:p>
            <a:pPr lvl="1"/>
            <a:r>
              <a:rPr lang="pt-BR" sz="2200" dirty="0" smtClean="0"/>
              <a:t>Jogos </a:t>
            </a:r>
            <a:r>
              <a:rPr lang="pt-BR" sz="2200" dirty="0" err="1" smtClean="0"/>
              <a:t>Massive</a:t>
            </a:r>
            <a:r>
              <a:rPr lang="pt-BR" sz="2200" dirty="0" smtClean="0"/>
              <a:t> Multiplayer</a:t>
            </a:r>
            <a:r>
              <a:rPr lang="pt-BR" sz="2200" dirty="0"/>
              <a:t> </a:t>
            </a:r>
            <a:r>
              <a:rPr lang="pt-BR" sz="2200" dirty="0" smtClean="0"/>
              <a:t>e </a:t>
            </a:r>
            <a:r>
              <a:rPr lang="pt-BR" sz="2200" dirty="0" err="1" smtClean="0"/>
              <a:t>Single</a:t>
            </a:r>
            <a:r>
              <a:rPr lang="pt-BR" sz="2200" dirty="0" smtClean="0"/>
              <a:t> Player;</a:t>
            </a:r>
          </a:p>
          <a:p>
            <a:pPr lvl="1"/>
            <a:r>
              <a:rPr lang="pt-BR" sz="2200" dirty="0" smtClean="0"/>
              <a:t>Exemplos de jogos e jogos sérios.</a:t>
            </a:r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539552" y="332656"/>
            <a:ext cx="640871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UNIVERSIDADE DO ESTADO DE SANTA CATARINA – UDESC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DEPARTAMENTO DE CIÊNCIA DA COMPUTAÇÃO - DCC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[Cooper </a:t>
            </a:r>
            <a:r>
              <a:rPr lang="pt-BR" sz="2500" i="1" dirty="0" smtClean="0"/>
              <a:t>et. al.</a:t>
            </a:r>
            <a:r>
              <a:rPr lang="pt-BR" sz="2500" dirty="0" smtClean="0"/>
              <a:t>, 2010] – Predizendo estruturas proteicas com um jogo multiplayer online.</a:t>
            </a:r>
          </a:p>
          <a:p>
            <a:r>
              <a:rPr lang="pt-BR" sz="2500" dirty="0" smtClean="0"/>
              <a:t>FOLDIT</a:t>
            </a:r>
          </a:p>
          <a:p>
            <a:pPr lvl="1"/>
            <a:r>
              <a:rPr lang="pt-BR" sz="2100" dirty="0" err="1" smtClean="0"/>
              <a:t>Single</a:t>
            </a:r>
            <a:r>
              <a:rPr lang="pt-BR" sz="2100" dirty="0" smtClean="0"/>
              <a:t> e Multiplayer</a:t>
            </a:r>
          </a:p>
          <a:p>
            <a:pPr lvl="1"/>
            <a:r>
              <a:rPr lang="pt-BR" sz="2100" dirty="0" smtClean="0"/>
              <a:t>Múltiplos desafios</a:t>
            </a:r>
          </a:p>
          <a:p>
            <a:pPr lvl="1"/>
            <a:r>
              <a:rPr lang="pt-BR" sz="2100" dirty="0" smtClean="0"/>
              <a:t>Heurística auxiliar</a:t>
            </a:r>
          </a:p>
          <a:p>
            <a:pPr lvl="1"/>
            <a:r>
              <a:rPr lang="pt-BR" sz="2100" dirty="0" smtClean="0"/>
              <a:t>Resultado positivo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65" y="2924944"/>
            <a:ext cx="3528803" cy="307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45890" y="2924944"/>
            <a:ext cx="398518" cy="3068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20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07597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27754"/>
            <a:ext cx="5328592" cy="463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62854" y="1434312"/>
            <a:ext cx="601434" cy="463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21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07597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[</a:t>
            </a:r>
            <a:r>
              <a:rPr lang="pt-BR" sz="2500" dirty="0" err="1" smtClean="0"/>
              <a:t>Callaghan</a:t>
            </a:r>
            <a:r>
              <a:rPr lang="pt-BR" sz="2500" dirty="0" smtClean="0"/>
              <a:t> </a:t>
            </a:r>
            <a:r>
              <a:rPr lang="pt-BR" sz="2500" i="1" dirty="0" smtClean="0"/>
              <a:t>et. al.</a:t>
            </a:r>
            <a:r>
              <a:rPr lang="pt-BR" sz="2500" dirty="0" smtClean="0"/>
              <a:t>, 2012] – </a:t>
            </a:r>
            <a:r>
              <a:rPr lang="pt-BR" sz="2500" dirty="0" err="1" smtClean="0"/>
              <a:t>Circuit</a:t>
            </a:r>
            <a:r>
              <a:rPr lang="pt-BR" sz="2500" dirty="0" smtClean="0"/>
              <a:t> </a:t>
            </a:r>
            <a:r>
              <a:rPr lang="pt-BR" sz="2500" dirty="0" err="1" smtClean="0"/>
              <a:t>Warz</a:t>
            </a:r>
            <a:r>
              <a:rPr lang="pt-BR" sz="2500" dirty="0" smtClean="0"/>
              <a:t>, </a:t>
            </a:r>
            <a:r>
              <a:rPr lang="pt-BR" sz="2500" dirty="0" err="1" smtClean="0"/>
              <a:t>the</a:t>
            </a:r>
            <a:r>
              <a:rPr lang="pt-BR" sz="2500" dirty="0" smtClean="0"/>
              <a:t> Games; Aprendizado em mundos virtuais com um jogo colaborativo e competitivo.</a:t>
            </a:r>
          </a:p>
          <a:p>
            <a:r>
              <a:rPr lang="pt-BR" sz="2500" dirty="0" err="1" smtClean="0"/>
              <a:t>Circuit</a:t>
            </a:r>
            <a:r>
              <a:rPr lang="pt-BR" sz="2500" dirty="0" smtClean="0"/>
              <a:t> </a:t>
            </a:r>
            <a:r>
              <a:rPr lang="pt-BR" sz="2500" dirty="0" err="1" smtClean="0"/>
              <a:t>Warz</a:t>
            </a:r>
            <a:endParaRPr lang="pt-BR" sz="2500" dirty="0" smtClean="0"/>
          </a:p>
          <a:p>
            <a:pPr lvl="1"/>
            <a:r>
              <a:rPr lang="pt-BR" sz="2100" dirty="0" smtClean="0"/>
              <a:t>Grupos Colaborativo;</a:t>
            </a:r>
          </a:p>
          <a:p>
            <a:pPr lvl="1"/>
            <a:r>
              <a:rPr lang="pt-BR" sz="2100" dirty="0" smtClean="0"/>
              <a:t>Competição Intergrupos;</a:t>
            </a:r>
          </a:p>
          <a:p>
            <a:pPr lvl="1"/>
            <a:r>
              <a:rPr lang="pt-BR" sz="2100" dirty="0" smtClean="0"/>
              <a:t>Quebra-cabeças envolvendo</a:t>
            </a:r>
            <a:br>
              <a:rPr lang="pt-BR" sz="2100" dirty="0" smtClean="0"/>
            </a:br>
            <a:r>
              <a:rPr lang="pt-BR" sz="2100" dirty="0" smtClean="0"/>
              <a:t>circuitos eletrônicos;</a:t>
            </a:r>
          </a:p>
          <a:p>
            <a:pPr lvl="1"/>
            <a:r>
              <a:rPr lang="pt-BR" sz="2100" dirty="0" smtClean="0"/>
              <a:t>Pontuação e tempo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16926"/>
            <a:ext cx="4139319" cy="2644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22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05896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</a:t>
            </a:r>
            <a:r>
              <a:rPr lang="pt-BR" sz="3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2178479"/>
            <a:ext cx="4521688" cy="244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24036"/>
            <a:ext cx="4608512" cy="2715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23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18525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Sugestão:</a:t>
            </a:r>
          </a:p>
          <a:p>
            <a:pPr lvl="1"/>
            <a:endParaRPr lang="pt-BR" sz="2100" dirty="0" smtClean="0"/>
          </a:p>
          <a:p>
            <a:pPr lvl="1"/>
            <a:r>
              <a:rPr lang="pt-BR" sz="2100" dirty="0" smtClean="0"/>
              <a:t>Sherlock Dengue Multiplayer Colaborativo - Competitivo</a:t>
            </a:r>
          </a:p>
          <a:p>
            <a:pPr lvl="1"/>
            <a:r>
              <a:rPr lang="pt-BR" sz="2100" dirty="0" smtClean="0"/>
              <a:t>Sherlock Dengue </a:t>
            </a:r>
            <a:r>
              <a:rPr lang="pt-BR" sz="2100" dirty="0" err="1" smtClean="0"/>
              <a:t>Massive</a:t>
            </a:r>
            <a:r>
              <a:rPr lang="pt-BR" sz="2100" dirty="0" smtClean="0"/>
              <a:t> (redes sociais)</a:t>
            </a:r>
          </a:p>
          <a:p>
            <a:pPr lvl="1"/>
            <a:endParaRPr lang="pt-BR" sz="1700" dirty="0" smtClean="0"/>
          </a:p>
          <a:p>
            <a:pPr lvl="1">
              <a:buNone/>
            </a:pPr>
            <a:endParaRPr lang="pt-BR" sz="2100" b="1" dirty="0" smtClean="0"/>
          </a:p>
          <a:p>
            <a:pPr lvl="1">
              <a:buNone/>
            </a:pPr>
            <a:r>
              <a:rPr lang="pt-BR" sz="2100" b="1" dirty="0" smtClean="0"/>
              <a:t>Que tal</a:t>
            </a:r>
            <a:r>
              <a:rPr lang="en-CA" sz="2100" b="1" dirty="0" smtClean="0"/>
              <a:t>?</a:t>
            </a:r>
            <a:endParaRPr lang="pt-BR" sz="2100" b="1" dirty="0" smtClean="0"/>
          </a:p>
          <a:p>
            <a:pPr lvl="1">
              <a:buNone/>
            </a:pPr>
            <a:endParaRPr lang="pt-BR" sz="1700" dirty="0" smtClean="0"/>
          </a:p>
          <a:p>
            <a:pPr lvl="1">
              <a:buNone/>
            </a:pPr>
            <a:r>
              <a:rPr lang="pt-BR" sz="2100" b="1" dirty="0" smtClean="0"/>
              <a:t>Venha participar deste projeto... =D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24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07597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2060848"/>
            <a:ext cx="8640960" cy="4065315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Alvarez, J., </a:t>
            </a:r>
            <a:r>
              <a:rPr lang="en-US" sz="1500" dirty="0" err="1"/>
              <a:t>Djaouti</a:t>
            </a:r>
            <a:r>
              <a:rPr lang="en-US" sz="1500" dirty="0"/>
              <a:t>, D. </a:t>
            </a:r>
            <a:r>
              <a:rPr lang="en-US" sz="1500" b="1" dirty="0"/>
              <a:t>An introduction to Serious Game Definitions and Concepts</a:t>
            </a:r>
            <a:r>
              <a:rPr lang="en-US" sz="1500" dirty="0"/>
              <a:t>. Proceedings of the Serious Games &amp; Simulation for Risks Management Workshop. 11-15, 2011</a:t>
            </a:r>
            <a:r>
              <a:rPr lang="en-US" sz="1500" dirty="0" smtClean="0"/>
              <a:t>.</a:t>
            </a:r>
            <a:endParaRPr lang="pt-BR" sz="1500" dirty="0" smtClean="0"/>
          </a:p>
          <a:p>
            <a:pPr algn="just"/>
            <a:r>
              <a:rPr lang="pt-BR" sz="1500" dirty="0" err="1" smtClean="0"/>
              <a:t>Callaghan</a:t>
            </a:r>
            <a:r>
              <a:rPr lang="pt-BR" sz="1500" dirty="0" smtClean="0"/>
              <a:t>, M.J., </a:t>
            </a:r>
            <a:r>
              <a:rPr lang="pt-BR" sz="1500" dirty="0" err="1" smtClean="0"/>
              <a:t>McCusker</a:t>
            </a:r>
            <a:r>
              <a:rPr lang="pt-BR" sz="1500" dirty="0" smtClean="0"/>
              <a:t>, K., </a:t>
            </a:r>
            <a:r>
              <a:rPr lang="pt-BR" sz="1500" dirty="0" err="1" smtClean="0"/>
              <a:t>Losada</a:t>
            </a:r>
            <a:r>
              <a:rPr lang="pt-BR" sz="1500" dirty="0" smtClean="0"/>
              <a:t>, J.L., </a:t>
            </a:r>
            <a:r>
              <a:rPr lang="pt-BR" sz="1500" dirty="0" err="1" smtClean="0"/>
              <a:t>Harkin</a:t>
            </a:r>
            <a:r>
              <a:rPr lang="pt-BR" sz="1500" dirty="0" smtClean="0"/>
              <a:t>, J.G, Wilson, W. </a:t>
            </a:r>
            <a:r>
              <a:rPr lang="pt-BR" sz="1500" dirty="0" err="1" smtClean="0"/>
              <a:t>Circuit</a:t>
            </a:r>
            <a:r>
              <a:rPr lang="pt-BR" sz="1500" dirty="0" smtClean="0"/>
              <a:t> </a:t>
            </a:r>
            <a:r>
              <a:rPr lang="pt-BR" sz="1500" dirty="0" err="1" smtClean="0"/>
              <a:t>Warz</a:t>
            </a:r>
            <a:r>
              <a:rPr lang="pt-BR" sz="1500" dirty="0" smtClean="0"/>
              <a:t>, </a:t>
            </a:r>
            <a:r>
              <a:rPr lang="pt-BR" sz="1500" dirty="0" err="1" smtClean="0"/>
              <a:t>the</a:t>
            </a:r>
            <a:r>
              <a:rPr lang="pt-BR" sz="1500" dirty="0" smtClean="0"/>
              <a:t> Games; </a:t>
            </a:r>
            <a:r>
              <a:rPr lang="pt-BR" sz="1500" dirty="0" err="1" smtClean="0"/>
              <a:t>Collaborative</a:t>
            </a:r>
            <a:r>
              <a:rPr lang="pt-BR" sz="1500" dirty="0" smtClean="0"/>
              <a:t> </a:t>
            </a:r>
            <a:r>
              <a:rPr lang="pt-BR" sz="1500" dirty="0" err="1" smtClean="0"/>
              <a:t>and</a:t>
            </a:r>
            <a:r>
              <a:rPr lang="pt-BR" sz="1500" dirty="0" smtClean="0"/>
              <a:t> </a:t>
            </a:r>
            <a:r>
              <a:rPr lang="pt-BR" sz="1500" dirty="0" err="1" smtClean="0"/>
              <a:t>Competitive</a:t>
            </a:r>
            <a:r>
              <a:rPr lang="pt-BR" sz="1500" dirty="0" smtClean="0"/>
              <a:t> Game-</a:t>
            </a:r>
            <a:r>
              <a:rPr lang="pt-BR" sz="1500" dirty="0" err="1" smtClean="0"/>
              <a:t>based</a:t>
            </a:r>
            <a:r>
              <a:rPr lang="pt-BR" sz="1500" dirty="0" smtClean="0"/>
              <a:t> Learning in Virtual Worlds. </a:t>
            </a:r>
            <a:r>
              <a:rPr lang="en-US" sz="1500" dirty="0"/>
              <a:t>9th International Conference on Remote Engineering and Virtual </a:t>
            </a:r>
            <a:r>
              <a:rPr lang="en-US" sz="1500" dirty="0" smtClean="0"/>
              <a:t>Instrumentation, pp. 1-4, 2012.</a:t>
            </a:r>
            <a:endParaRPr lang="pt-BR" sz="1500" dirty="0" smtClean="0"/>
          </a:p>
          <a:p>
            <a:pPr algn="just"/>
            <a:r>
              <a:rPr lang="pt-BR" sz="1500" dirty="0" smtClean="0"/>
              <a:t>Cooper</a:t>
            </a:r>
            <a:r>
              <a:rPr lang="pt-BR" sz="1500" dirty="0"/>
              <a:t>, S., </a:t>
            </a:r>
            <a:r>
              <a:rPr lang="pt-BR" sz="1500" dirty="0" err="1"/>
              <a:t>Khatib</a:t>
            </a:r>
            <a:r>
              <a:rPr lang="pt-BR" sz="1500" dirty="0"/>
              <a:t>, F., </a:t>
            </a:r>
            <a:r>
              <a:rPr lang="pt-BR" sz="1500" dirty="0" err="1"/>
              <a:t>Treuille</a:t>
            </a:r>
            <a:r>
              <a:rPr lang="pt-BR" sz="1500" dirty="0"/>
              <a:t>, A., </a:t>
            </a:r>
            <a:r>
              <a:rPr lang="pt-BR" sz="1500" dirty="0" err="1"/>
              <a:t>Barbero</a:t>
            </a:r>
            <a:r>
              <a:rPr lang="pt-BR" sz="1500" dirty="0"/>
              <a:t>, J., Lee, J., </a:t>
            </a:r>
            <a:r>
              <a:rPr lang="pt-BR" sz="1500" dirty="0" err="1"/>
              <a:t>Beenen</a:t>
            </a:r>
            <a:r>
              <a:rPr lang="pt-BR" sz="1500" dirty="0"/>
              <a:t>, M., </a:t>
            </a:r>
            <a:r>
              <a:rPr lang="pt-BR" sz="1500" dirty="0" err="1"/>
              <a:t>Leaver-Fay</a:t>
            </a:r>
            <a:r>
              <a:rPr lang="pt-BR" sz="1500" dirty="0"/>
              <a:t>, A., Baker, D., </a:t>
            </a:r>
            <a:r>
              <a:rPr lang="pt-BR" sz="1500" dirty="0" err="1"/>
              <a:t>Popovic</a:t>
            </a:r>
            <a:r>
              <a:rPr lang="pt-BR" sz="1500" dirty="0"/>
              <a:t>, Z. (2010) </a:t>
            </a:r>
            <a:r>
              <a:rPr lang="pt-BR" sz="1500" b="1" dirty="0" err="1"/>
              <a:t>Predicting</a:t>
            </a:r>
            <a:r>
              <a:rPr lang="pt-BR" sz="1500" b="1" dirty="0"/>
              <a:t> </a:t>
            </a:r>
            <a:r>
              <a:rPr lang="pt-BR" sz="1500" b="1" dirty="0" err="1"/>
              <a:t>protein</a:t>
            </a:r>
            <a:r>
              <a:rPr lang="pt-BR" sz="1500" b="1" dirty="0"/>
              <a:t> </a:t>
            </a:r>
            <a:r>
              <a:rPr lang="pt-BR" sz="1500" b="1" dirty="0" err="1"/>
              <a:t>structures</a:t>
            </a:r>
            <a:r>
              <a:rPr lang="pt-BR" sz="1500" b="1" dirty="0"/>
              <a:t> </a:t>
            </a:r>
            <a:r>
              <a:rPr lang="pt-BR" sz="1500" b="1" dirty="0" err="1"/>
              <a:t>with</a:t>
            </a:r>
            <a:r>
              <a:rPr lang="pt-BR" sz="1500" b="1" dirty="0"/>
              <a:t> a </a:t>
            </a:r>
            <a:r>
              <a:rPr lang="pt-BR" sz="1500" b="1" dirty="0" err="1"/>
              <a:t>multiplayer</a:t>
            </a:r>
            <a:r>
              <a:rPr lang="pt-BR" sz="1500" b="1" dirty="0"/>
              <a:t> online game</a:t>
            </a:r>
            <a:r>
              <a:rPr lang="pt-BR" sz="1500" dirty="0"/>
              <a:t>. </a:t>
            </a:r>
            <a:r>
              <a:rPr lang="pt-BR" sz="1500" dirty="0" err="1"/>
              <a:t>Letters</a:t>
            </a:r>
            <a:r>
              <a:rPr lang="pt-BR" sz="1500" dirty="0"/>
              <a:t>, </a:t>
            </a:r>
            <a:r>
              <a:rPr lang="pt-BR" sz="1500" dirty="0" err="1"/>
              <a:t>Nature</a:t>
            </a:r>
            <a:r>
              <a:rPr lang="pt-BR" sz="1500" dirty="0"/>
              <a:t>, 466(5):</a:t>
            </a:r>
            <a:r>
              <a:rPr lang="pt-BR" sz="1500" dirty="0" smtClean="0"/>
              <a:t>756-760.</a:t>
            </a:r>
          </a:p>
          <a:p>
            <a:pPr algn="just"/>
            <a:r>
              <a:rPr lang="pt-BR" sz="1500" dirty="0" smtClean="0"/>
              <a:t>Combate a Dengue. </a:t>
            </a:r>
            <a:r>
              <a:rPr lang="pt-BR" sz="1500" b="1" dirty="0" smtClean="0"/>
              <a:t>Dengue no Brasil</a:t>
            </a:r>
            <a:r>
              <a:rPr lang="pt-BR" sz="1500" dirty="0" smtClean="0"/>
              <a:t>: Número de casos de dengue quase triplica no país. Disponível em: &lt; http://www.combateadengue.com.br/numero-de-casos-de-dengue-quase-triplica-no-pais/ &gt;. Acesso em: 26 mar. 2013.</a:t>
            </a:r>
          </a:p>
          <a:p>
            <a:pPr algn="just"/>
            <a:r>
              <a:rPr lang="pt-BR" sz="1500" dirty="0" smtClean="0"/>
              <a:t>Dengue, se você agir, podemos evitar. 2 minutos contra a dengue. Disponível em: &lt; http://www.combatadengue.com.br/jogo/ &gt;. Acesso em: 19 mai. 2011. </a:t>
            </a:r>
          </a:p>
          <a:p>
            <a:pPr algn="just"/>
            <a:r>
              <a:rPr lang="pt-BR" sz="1500" dirty="0" smtClean="0"/>
              <a:t>DIAS C. </a:t>
            </a:r>
            <a:r>
              <a:rPr lang="pt-BR" sz="1500" b="1" dirty="0" smtClean="0"/>
              <a:t>Ambiente de </a:t>
            </a:r>
            <a:r>
              <a:rPr lang="pt-BR" sz="1500" b="1" dirty="0" err="1" smtClean="0"/>
              <a:t>Telerrobótica</a:t>
            </a:r>
            <a:r>
              <a:rPr lang="pt-BR" sz="1500" b="1" dirty="0" smtClean="0"/>
              <a:t> Colaborativa CollBot4us. </a:t>
            </a:r>
            <a:r>
              <a:rPr lang="pt-BR" sz="1500" dirty="0" smtClean="0"/>
              <a:t>93 p. Monografia (Especialização em Computação Aplicada) Centro de Ciências Tecnológicas, Universidade do Estado de Santa Catarina, Joinville, 2010</a:t>
            </a:r>
            <a:r>
              <a:rPr lang="pt-BR" sz="1500" b="1" dirty="0" smtClean="0"/>
              <a:t>. </a:t>
            </a:r>
            <a:r>
              <a:rPr lang="en-US" sz="1500" b="1" i="1" dirty="0" smtClean="0"/>
              <a:t> </a:t>
            </a:r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539552" y="332656"/>
            <a:ext cx="640871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UNIVERSIDADE DO ESTADO DE SANTA CATARINA – UDESC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DEPARTAMENTO DE CIÊNCIA DA COMPUTAÇÃO - DCC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Referências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2060848"/>
            <a:ext cx="8640960" cy="4065315"/>
          </a:xfrm>
        </p:spPr>
        <p:txBody>
          <a:bodyPr>
            <a:noAutofit/>
          </a:bodyPr>
          <a:lstStyle/>
          <a:p>
            <a:pPr algn="just"/>
            <a:r>
              <a:rPr lang="en-US" sz="1500" dirty="0"/>
              <a:t>ELLIS C. A., GIBBS S. J., REIN G. L. </a:t>
            </a:r>
            <a:r>
              <a:rPr lang="en-US" sz="1500" b="1" i="1" dirty="0"/>
              <a:t>Groupware, some issues and experiences. Communications of the ACM. 34(1), 38-58, 1991</a:t>
            </a:r>
            <a:r>
              <a:rPr lang="en-US" sz="1500" b="1" i="1" dirty="0" smtClean="0"/>
              <a:t>.</a:t>
            </a:r>
            <a:endParaRPr lang="pt-BR" sz="1500" dirty="0" smtClean="0"/>
          </a:p>
          <a:p>
            <a:pPr algn="just"/>
            <a:r>
              <a:rPr lang="pt-BR" sz="1500" dirty="0" smtClean="0"/>
              <a:t>G1</a:t>
            </a:r>
            <a:r>
              <a:rPr lang="pt-BR" sz="1500" dirty="0"/>
              <a:t>. </a:t>
            </a:r>
            <a:r>
              <a:rPr lang="pt-BR" sz="1500" b="1" dirty="0"/>
              <a:t>Secretaria de Saúde de MG confirma epidemia de dengue no estado</a:t>
            </a:r>
            <a:r>
              <a:rPr lang="pt-BR" sz="1500" dirty="0"/>
              <a:t>. Disponível em: &lt; http://g1.globo.com/minas-gerais/noticia/2013/03/secretaria-de-saude-de-mg-confirma-epidemia-de-dengue-no-estado.html &gt;. Acesso em: 26 mar. 2013</a:t>
            </a:r>
            <a:r>
              <a:rPr lang="pt-BR" sz="1500" dirty="0" smtClean="0"/>
              <a:t>.</a:t>
            </a:r>
            <a:endParaRPr lang="en-US" sz="1500" dirty="0" smtClean="0"/>
          </a:p>
          <a:p>
            <a:pPr algn="just"/>
            <a:r>
              <a:rPr lang="en-US" sz="1500" dirty="0" smtClean="0"/>
              <a:t>Guzman</a:t>
            </a:r>
            <a:r>
              <a:rPr lang="en-US" sz="1500" dirty="0"/>
              <a:t>, A., </a:t>
            </a:r>
            <a:r>
              <a:rPr lang="en-US" sz="1500" dirty="0" err="1"/>
              <a:t>Istúriz</a:t>
            </a:r>
            <a:r>
              <a:rPr lang="pt-BR" sz="1500" dirty="0"/>
              <a:t>, R.E. </a:t>
            </a:r>
            <a:r>
              <a:rPr lang="pt-BR" sz="1500" b="1" dirty="0"/>
              <a:t>Update </a:t>
            </a:r>
            <a:r>
              <a:rPr lang="pt-BR" sz="1500" b="1" dirty="0" err="1"/>
              <a:t>on</a:t>
            </a:r>
            <a:r>
              <a:rPr lang="pt-BR" sz="1500" b="1" dirty="0"/>
              <a:t> </a:t>
            </a:r>
            <a:r>
              <a:rPr lang="pt-BR" sz="1500" b="1" dirty="0" err="1"/>
              <a:t>the</a:t>
            </a:r>
            <a:r>
              <a:rPr lang="pt-BR" sz="1500" b="1" dirty="0"/>
              <a:t> Global Spread </a:t>
            </a:r>
            <a:r>
              <a:rPr lang="pt-BR" sz="1500" b="1" dirty="0" err="1"/>
              <a:t>of</a:t>
            </a:r>
            <a:r>
              <a:rPr lang="pt-BR" sz="1500" b="1" dirty="0"/>
              <a:t> Dengue</a:t>
            </a:r>
            <a:r>
              <a:rPr lang="pt-BR" sz="1500" dirty="0"/>
              <a:t>. </a:t>
            </a:r>
            <a:r>
              <a:rPr lang="pt-BR" sz="1500" dirty="0" err="1"/>
              <a:t>International</a:t>
            </a:r>
            <a:r>
              <a:rPr lang="pt-BR" sz="1500" dirty="0"/>
              <a:t> </a:t>
            </a:r>
            <a:r>
              <a:rPr lang="pt-BR" sz="1500" dirty="0" err="1"/>
              <a:t>Journal</a:t>
            </a:r>
            <a:r>
              <a:rPr lang="pt-BR" sz="1500" dirty="0"/>
              <a:t> </a:t>
            </a:r>
            <a:r>
              <a:rPr lang="pt-BR" sz="1500" dirty="0" err="1"/>
              <a:t>of</a:t>
            </a:r>
            <a:r>
              <a:rPr lang="pt-BR" sz="1500" dirty="0"/>
              <a:t> </a:t>
            </a:r>
            <a:r>
              <a:rPr lang="pt-BR" sz="1500" dirty="0" err="1"/>
              <a:t>Antimicrobial</a:t>
            </a:r>
            <a:r>
              <a:rPr lang="pt-BR" sz="1500" dirty="0"/>
              <a:t> </a:t>
            </a:r>
            <a:r>
              <a:rPr lang="pt-BR" sz="1500" dirty="0" err="1"/>
              <a:t>Agents</a:t>
            </a:r>
            <a:r>
              <a:rPr lang="pt-BR" sz="1500" dirty="0"/>
              <a:t>. 36(1), S40-S42, 2010</a:t>
            </a:r>
            <a:r>
              <a:rPr lang="pt-BR" sz="1500" dirty="0" smtClean="0"/>
              <a:t>.</a:t>
            </a:r>
          </a:p>
          <a:p>
            <a:pPr algn="just"/>
            <a:r>
              <a:rPr lang="pt-BR" sz="1500" dirty="0" err="1" smtClean="0"/>
              <a:t>Stenros</a:t>
            </a:r>
            <a:r>
              <a:rPr lang="pt-BR" sz="1500" dirty="0"/>
              <a:t>, J., </a:t>
            </a:r>
            <a:r>
              <a:rPr lang="pt-BR" sz="1500" dirty="0" err="1"/>
              <a:t>Paavilainen</a:t>
            </a:r>
            <a:r>
              <a:rPr lang="pt-BR" sz="1500" dirty="0"/>
              <a:t>, J., </a:t>
            </a:r>
            <a:r>
              <a:rPr lang="pt-BR" sz="1500" dirty="0" err="1"/>
              <a:t>Mãyrã</a:t>
            </a:r>
            <a:r>
              <a:rPr lang="pt-BR" sz="1500" dirty="0"/>
              <a:t>, F. </a:t>
            </a:r>
            <a:r>
              <a:rPr lang="pt-BR" sz="1500" b="1" i="1" dirty="0" err="1" smtClean="0"/>
              <a:t>The</a:t>
            </a:r>
            <a:r>
              <a:rPr lang="pt-BR" sz="1500" b="1" i="1" dirty="0" smtClean="0"/>
              <a:t> </a:t>
            </a:r>
            <a:r>
              <a:rPr lang="pt-BR" sz="1500" b="1" i="1" dirty="0" err="1"/>
              <a:t>Many</a:t>
            </a:r>
            <a:r>
              <a:rPr lang="pt-BR" sz="1500" b="1" i="1" dirty="0"/>
              <a:t> faces </a:t>
            </a:r>
            <a:r>
              <a:rPr lang="pt-BR" sz="1500" b="1" i="1" dirty="0" err="1"/>
              <a:t>of</a:t>
            </a:r>
            <a:r>
              <a:rPr lang="pt-BR" sz="1500" b="1" i="1" dirty="0"/>
              <a:t> </a:t>
            </a:r>
            <a:r>
              <a:rPr lang="pt-BR" sz="1500" b="1" i="1" dirty="0" err="1"/>
              <a:t>Sociability</a:t>
            </a:r>
            <a:r>
              <a:rPr lang="pt-BR" sz="1500" b="1" i="1" dirty="0"/>
              <a:t> </a:t>
            </a:r>
            <a:r>
              <a:rPr lang="pt-BR" sz="1500" b="1" i="1" dirty="0" err="1"/>
              <a:t>and</a:t>
            </a:r>
            <a:r>
              <a:rPr lang="pt-BR" sz="1500" b="1" i="1" dirty="0"/>
              <a:t> Social Play in Games</a:t>
            </a:r>
            <a:r>
              <a:rPr lang="pt-BR" sz="1500" dirty="0"/>
              <a:t>. </a:t>
            </a:r>
            <a:r>
              <a:rPr lang="pt-BR" sz="1500" dirty="0" err="1"/>
              <a:t>MindTrek</a:t>
            </a:r>
            <a:r>
              <a:rPr lang="pt-BR" sz="1500" dirty="0"/>
              <a:t>, pp. </a:t>
            </a:r>
            <a:r>
              <a:rPr lang="pt-BR" sz="1500" dirty="0" smtClean="0"/>
              <a:t>82-89, 2009.</a:t>
            </a:r>
          </a:p>
          <a:p>
            <a:pPr algn="just"/>
            <a:r>
              <a:rPr lang="pt-BR" sz="1500" dirty="0" smtClean="0"/>
              <a:t>O Vale. </a:t>
            </a:r>
            <a:r>
              <a:rPr lang="pt-BR" sz="1500" b="1" dirty="0" smtClean="0"/>
              <a:t>Saúde-Rio</a:t>
            </a:r>
            <a:r>
              <a:rPr lang="pt-BR" sz="1500" dirty="0" smtClean="0"/>
              <a:t>: Estado registra epidemia de dengue em 36 municípios. Disponível em: &lt; http://www.ovale.com.br/ultimas/saude-rio-estado-registra-epidemia-de-dengue-em-36-municipios-1.383511&gt;. Acesso em: 26 mar. 2013.</a:t>
            </a:r>
          </a:p>
          <a:p>
            <a:pPr algn="just"/>
            <a:r>
              <a:rPr lang="pt-BR" sz="1500" dirty="0" smtClean="0"/>
              <a:t>Zero Hora. </a:t>
            </a:r>
            <a:r>
              <a:rPr lang="pt-BR" sz="1500" b="1" dirty="0" smtClean="0"/>
              <a:t>Apesar de aumento no número de casos, Estado descarta epidemia de dengue</a:t>
            </a:r>
            <a:r>
              <a:rPr lang="pt-BR" sz="1500" dirty="0" smtClean="0"/>
              <a:t>. </a:t>
            </a:r>
            <a:r>
              <a:rPr lang="pt-BR" sz="1500" dirty="0" err="1" smtClean="0"/>
              <a:t>ClickRBS</a:t>
            </a:r>
            <a:r>
              <a:rPr lang="pt-BR" sz="1500" dirty="0" smtClean="0"/>
              <a:t>. Disponível em: &lt;  http://zerohora.clicrbs.com.br/rs/geral/noticia/2013/03/ apesar-de-aumento-no-numero-de-casos-estado-descarta-epidemia-de-dengue-4081700.</a:t>
            </a:r>
            <a:r>
              <a:rPr lang="pt-BR" sz="1500" dirty="0" err="1" smtClean="0"/>
              <a:t>html</a:t>
            </a:r>
            <a:r>
              <a:rPr lang="pt-BR" sz="1500" dirty="0" smtClean="0"/>
              <a:t> &gt;. Acesso em: 26 mar. 2013.</a:t>
            </a:r>
            <a:endParaRPr lang="en-US" sz="1500" b="1" i="1" dirty="0" smtClean="0"/>
          </a:p>
        </p:txBody>
      </p:sp>
      <p:sp>
        <p:nvSpPr>
          <p:cNvPr id="7" name="Subtítulo 4"/>
          <p:cNvSpPr txBox="1">
            <a:spLocks/>
          </p:cNvSpPr>
          <p:nvPr/>
        </p:nvSpPr>
        <p:spPr>
          <a:xfrm>
            <a:off x="539552" y="332656"/>
            <a:ext cx="6408712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UNIVERSIDADE DO ESTADO DE SANTA CATARINA – UDESC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DEPARTAMENTO DE CIÊNCIA DA COMPUTAÇÃO - DCC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227687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Jogos Sérios Colaborativos e Competitivos: uma nova abordagem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332656"/>
            <a:ext cx="6408712" cy="936104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UNIVERSIDADE DO ESTADO DE SANTA CATARINA – UDESC</a:t>
            </a:r>
          </a:p>
          <a:p>
            <a:pPr algn="just"/>
            <a:r>
              <a:rPr lang="pt-B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DEPARTAMENTO DE CIÊNCIA DA COMPUTAÇÃO - DCC</a:t>
            </a:r>
            <a:endParaRPr lang="pt-B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91880" y="4953000"/>
            <a:ext cx="5334000" cy="924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Mestrando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:   Diego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Buchinger</a:t>
            </a:r>
            <a:endParaRPr lang="en-GB" sz="2000" b="1" dirty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 dirty="0" err="1">
                <a:solidFill>
                  <a:srgbClr val="000000"/>
                </a:solidFill>
                <a:latin typeface="Arial" charset="0"/>
              </a:rPr>
              <a:t>Orientador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 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Dr.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</a:rPr>
              <a:t> Marcelo </a:t>
            </a:r>
            <a:r>
              <a:rPr lang="en-GB" sz="2000" b="1" dirty="0">
                <a:solidFill>
                  <a:srgbClr val="000000"/>
                </a:solidFill>
                <a:latin typeface="Arial" charset="0"/>
              </a:rPr>
              <a:t>da Silva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</a:rPr>
              <a:t>Hounsell</a:t>
            </a:r>
            <a:endParaRPr lang="en-GB" sz="20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4868863"/>
            <a:ext cx="1295400" cy="1082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06208713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100" dirty="0" smtClean="0"/>
              <a:t>Aplicações que mesclam aspectos sérios como o ensino, a aprendizagem, a comunicação e a informação com o lúdico e interativo fornecido pelos videogames, sendo o principal objetivo outro além do puro entretenimento [Alvarez e </a:t>
            </a:r>
            <a:r>
              <a:rPr lang="pt-BR" sz="2100" dirty="0" err="1" smtClean="0"/>
              <a:t>Djaouti</a:t>
            </a:r>
            <a:r>
              <a:rPr lang="pt-BR" sz="2100" dirty="0" smtClean="0"/>
              <a:t>, 2011]</a:t>
            </a:r>
          </a:p>
          <a:p>
            <a:r>
              <a:rPr lang="pt-BR" sz="2100" dirty="0" smtClean="0"/>
              <a:t>Existem vários tipos de jogos sérios:</a:t>
            </a:r>
          </a:p>
          <a:p>
            <a:pPr lvl="1"/>
            <a:r>
              <a:rPr lang="pt-BR" sz="1900" dirty="0" smtClean="0"/>
              <a:t>Para ensino-aprendizado;</a:t>
            </a:r>
          </a:p>
          <a:p>
            <a:pPr lvl="1"/>
            <a:r>
              <a:rPr lang="pt-BR" sz="1900" dirty="0" smtClean="0"/>
              <a:t>Para treinamento;</a:t>
            </a:r>
          </a:p>
          <a:p>
            <a:pPr lvl="1"/>
            <a:r>
              <a:rPr lang="pt-BR" sz="1900" dirty="0" smtClean="0"/>
              <a:t>Para aspectos físicos (</a:t>
            </a:r>
            <a:r>
              <a:rPr lang="pt-BR" sz="1900" i="1" dirty="0" err="1" smtClean="0"/>
              <a:t>exergames</a:t>
            </a:r>
            <a:r>
              <a:rPr lang="pt-BR" sz="1900" dirty="0" smtClean="0"/>
              <a:t>);</a:t>
            </a:r>
          </a:p>
          <a:p>
            <a:pPr lvl="1"/>
            <a:r>
              <a:rPr lang="pt-BR" sz="1900" dirty="0" smtClean="0"/>
              <a:t>Para conscientização;</a:t>
            </a:r>
          </a:p>
          <a:p>
            <a:pPr lvl="1"/>
            <a:r>
              <a:rPr lang="pt-BR" sz="1900" dirty="0" smtClean="0"/>
              <a:t>(...);</a:t>
            </a:r>
          </a:p>
          <a:p>
            <a:r>
              <a:rPr lang="pt-BR" sz="2100" dirty="0" smtClean="0"/>
              <a:t>Jogos comerciais ‘</a:t>
            </a:r>
            <a:r>
              <a:rPr lang="pt-BR" sz="2100" u="sng" dirty="0" smtClean="0"/>
              <a:t>quase sérios</a:t>
            </a:r>
            <a:r>
              <a:rPr lang="pt-BR" sz="2100" dirty="0" smtClean="0"/>
              <a:t>’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3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Sherlock Dengue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 lnSpcReduction="10000"/>
          </a:bodyPr>
          <a:lstStyle/>
          <a:p>
            <a:r>
              <a:rPr lang="pt-BR" sz="2500" dirty="0" smtClean="0"/>
              <a:t>Jogos Sérios que misturam realidade virtual + prevenção contra a dengue;</a:t>
            </a:r>
          </a:p>
          <a:p>
            <a:r>
              <a:rPr lang="pt-BR" sz="2500" dirty="0" smtClean="0"/>
              <a:t>Como anda a situação da dengue?</a:t>
            </a:r>
          </a:p>
          <a:p>
            <a:pPr lvl="1"/>
            <a:r>
              <a:rPr lang="pt-BR" sz="2100" dirty="0" smtClean="0"/>
              <a:t>Aumento de 190% no período de janeiro a 16 de fevereiro de 2013, em relação ao ano passado [Combate a Dengue, 2013]</a:t>
            </a:r>
          </a:p>
          <a:p>
            <a:pPr lvl="1"/>
            <a:r>
              <a:rPr lang="pt-BR" sz="2100" dirty="0" smtClean="0"/>
              <a:t>Secretaria de Saúde de Minas Gerais declarou epidemia de dengue no estado [G1, 2013]</a:t>
            </a:r>
          </a:p>
          <a:p>
            <a:pPr lvl="1"/>
            <a:r>
              <a:rPr lang="pt-BR" sz="2100" dirty="0" smtClean="0"/>
              <a:t>No rio de Janeiro são 36 municípios que já declararam epidemia de dengue [O Vale, 2013]</a:t>
            </a:r>
          </a:p>
          <a:p>
            <a:pPr lvl="1"/>
            <a:r>
              <a:rPr lang="pt-BR" sz="2100" dirty="0" smtClean="0"/>
              <a:t>No Rio Grande do Sul epidemia foi descartada, mas houve um aumento de 20% em relação ao ano passado [Zero Hora, 2013]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4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Sherlock Dengue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Como anda a situação da dengue?</a:t>
            </a:r>
          </a:p>
          <a:p>
            <a:pPr lvl="1"/>
            <a:r>
              <a:rPr lang="pt-BR" sz="2100" dirty="0" smtClean="0"/>
              <a:t>Estados com maior número de casos de dengue são: Mato Grosso do sul, Minas Gerais e Goiás [Combate a Dengue, 2013];</a:t>
            </a:r>
          </a:p>
          <a:p>
            <a:pPr lvl="1"/>
            <a:r>
              <a:rPr lang="pt-BR" sz="2100" dirty="0" smtClean="0"/>
              <a:t>Contexto Mundial - estima-se que [</a:t>
            </a:r>
            <a:r>
              <a:rPr lang="pt-BR" sz="2100" dirty="0" err="1" smtClean="0"/>
              <a:t>Guzman</a:t>
            </a:r>
            <a:r>
              <a:rPr lang="pt-BR" sz="2100" dirty="0" smtClean="0"/>
              <a:t> e </a:t>
            </a:r>
            <a:r>
              <a:rPr lang="pt-BR" sz="2100" dirty="0" err="1" smtClean="0"/>
              <a:t>Istúriz</a:t>
            </a:r>
            <a:r>
              <a:rPr lang="pt-BR" sz="2100" dirty="0" smtClean="0"/>
              <a:t>, 2010]:</a:t>
            </a:r>
          </a:p>
          <a:p>
            <a:pPr lvl="2"/>
            <a:r>
              <a:rPr lang="pt-BR" sz="2100" dirty="0" smtClean="0"/>
              <a:t>50 a 100 milhões de pessoas sejam infectados a cada ano;</a:t>
            </a:r>
          </a:p>
          <a:p>
            <a:pPr lvl="2"/>
            <a:r>
              <a:rPr lang="pt-BR" sz="2100" dirty="0" smtClean="0"/>
              <a:t>22 mil pessoas morrem em decorrência da doença;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www.capanemanews.com/wp-content/uploads/2012/03/dengue-419x400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09120"/>
            <a:ext cx="1512168" cy="144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aranhaozinhocidade.com.br/wp-content/uploads/2013/03/2-DENGU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21" y="4448679"/>
            <a:ext cx="2750183" cy="15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5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69646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Sherlock Dengue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Jogos livres e de código aberto;</a:t>
            </a:r>
          </a:p>
          <a:p>
            <a:r>
              <a:rPr lang="pt-BR" sz="2500" dirty="0" smtClean="0"/>
              <a:t>Quase 10 anos de projeto;</a:t>
            </a:r>
          </a:p>
          <a:p>
            <a:r>
              <a:rPr lang="pt-BR" sz="2500" dirty="0" smtClean="0"/>
              <a:t>Portal SD:</a:t>
            </a:r>
          </a:p>
          <a:p>
            <a:pPr lvl="1">
              <a:spcBef>
                <a:spcPts val="0"/>
              </a:spcBef>
            </a:pPr>
            <a:r>
              <a:rPr lang="pt-BR" sz="2100" dirty="0" smtClean="0">
                <a:hlinkClick r:id="rId3"/>
              </a:rPr>
              <a:t>http://www2.joinville.udesc.br/~larva/dengue/</a:t>
            </a:r>
            <a:endParaRPr lang="pt-BR" sz="2100" dirty="0" smtClean="0"/>
          </a:p>
          <a:p>
            <a:r>
              <a:rPr lang="pt-BR" sz="2500" dirty="0" smtClean="0"/>
              <a:t>Em uso</a:t>
            </a:r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action="ppaction://hlinkfile"/>
              </a:rPr>
              <a:t>(apareceu na TV!)</a:t>
            </a:r>
            <a:endParaRPr lang="pt-BR" sz="25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14" descr="http://www2.joinville.udesc.br/~larva/dengue/imagens/smokingpipe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0272" y="184482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tatic.freepik.com/fotos-gratis/bolo-de-aniversario-de-chocolate_17-22514290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081" y="2564904"/>
            <a:ext cx="702675" cy="7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9" y="4293096"/>
            <a:ext cx="2554153" cy="174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827" y="4293096"/>
            <a:ext cx="2318317" cy="174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27" y="4293096"/>
            <a:ext cx="2148113" cy="1740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6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0876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Single 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/>
          </a:bodyPr>
          <a:lstStyle/>
          <a:p>
            <a:r>
              <a:rPr lang="pt-BR" sz="2500" dirty="0" smtClean="0"/>
              <a:t>Classificação por Interação;</a:t>
            </a:r>
          </a:p>
          <a:p>
            <a:r>
              <a:rPr lang="pt-BR" sz="2500" dirty="0" err="1" smtClean="0"/>
              <a:t>Stenros</a:t>
            </a:r>
            <a:r>
              <a:rPr lang="pt-BR" sz="2500" dirty="0" smtClean="0"/>
              <a:t>, </a:t>
            </a:r>
            <a:r>
              <a:rPr lang="pt-BR" sz="2500" dirty="0" err="1" smtClean="0"/>
              <a:t>Paavilainen</a:t>
            </a:r>
            <a:r>
              <a:rPr lang="pt-BR" sz="2500" dirty="0" smtClean="0"/>
              <a:t> e </a:t>
            </a:r>
            <a:r>
              <a:rPr lang="pt-BR" sz="2500" dirty="0" err="1" smtClean="0"/>
              <a:t>Mãyrã</a:t>
            </a:r>
            <a:r>
              <a:rPr lang="pt-BR" sz="2500" dirty="0" smtClean="0"/>
              <a:t> (2009)</a:t>
            </a:r>
          </a:p>
          <a:p>
            <a:pPr lvl="1"/>
            <a:r>
              <a:rPr lang="pt-BR" sz="2100" dirty="0" smtClean="0"/>
              <a:t>As várias faces da sociabilidade e do jogo social em jogos</a:t>
            </a:r>
          </a:p>
          <a:p>
            <a:pPr lvl="1"/>
            <a:endParaRPr lang="pt-BR" sz="2100" dirty="0"/>
          </a:p>
          <a:p>
            <a:r>
              <a:rPr lang="pt-BR" sz="2500" dirty="0" smtClean="0"/>
              <a:t>Single Player</a:t>
            </a:r>
          </a:p>
          <a:p>
            <a:pPr lvl="1"/>
            <a:r>
              <a:rPr lang="pt-BR" sz="2200" dirty="0" smtClean="0"/>
              <a:t>Carece de elementos / interações sociais?</a:t>
            </a:r>
            <a:endParaRPr lang="pt-BR" sz="2200" dirty="0"/>
          </a:p>
          <a:p>
            <a:pPr lvl="1"/>
            <a:r>
              <a:rPr lang="pt-BR" sz="2200" dirty="0" smtClean="0"/>
              <a:t>Muitos exemplos de jogos e jogos sérios...</a:t>
            </a:r>
            <a:endParaRPr lang="pt-BR" sz="2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7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45491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Single 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http://fc04.deviantart.net/fs71/i/2012/130/6/3/the_cast_of_final_fantasy_ix_by_overnightsiren-d4z9o9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064134" cy="404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8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164288" y="5374957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Cosplay</a:t>
            </a:r>
            <a:endParaRPr lang="pt-BR" b="1" dirty="0" smtClean="0"/>
          </a:p>
          <a:p>
            <a:r>
              <a:rPr lang="pt-BR" dirty="0" smtClean="0"/>
              <a:t>Final </a:t>
            </a:r>
            <a:r>
              <a:rPr lang="pt-BR" dirty="0" err="1" smtClean="0"/>
              <a:t>Fantasy</a:t>
            </a:r>
            <a:r>
              <a:rPr lang="pt-BR" dirty="0" smtClean="0"/>
              <a:t> 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8893346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1.bp.blogspot.com/_nfquTItHkL8/TVBOEK80HFI/AAAAAAAAACw/7PdkjDmM73U/s1600/gran-turismo-5-prologue-20080229024822785.jp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132856"/>
            <a:ext cx="588865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t.playstation.com/media/OYy_iT_Z/33/Tekken_Hybrid%20HD%20Screen%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4904"/>
            <a:ext cx="6048672" cy="340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720080"/>
          </a:xfrm>
        </p:spPr>
        <p:txBody>
          <a:bodyPr>
            <a:normAutofit/>
          </a:bodyPr>
          <a:lstStyle/>
          <a:p>
            <a:pPr algn="l"/>
            <a:r>
              <a:rPr lang="pt-BR" sz="3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Classificação de Jogos – Single Player</a:t>
            </a:r>
            <a:endParaRPr lang="pt-BR" sz="3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27584" y="287650"/>
            <a:ext cx="67687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Seminários de Pesquisas sobre Jogos Sérios - 2013</a:t>
            </a:r>
            <a:endParaRPr lang="pt-BR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27584" y="678468"/>
            <a:ext cx="67687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Jogos Sérios Colaborativos e Competitivos</a:t>
            </a:r>
            <a:endParaRPr lang="pt-B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80" name="Picture 8" descr="http://t0.gstatic.com/images?q=tbn:ANd9GcR8e3CXXnK-rMe1XwH1gacSXkEzZqLSJbjtziK-tYhKXykw15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4539472" cy="340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://1.bp.blogspot.com/-kbPQjhng2eg/TvkWNJlclxI/AAAAAAAAAJk/yTOWMlG--QI/s1600/uncharted+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2060848"/>
            <a:ext cx="6696744" cy="3766919"/>
          </a:xfrm>
          <a:prstGeom prst="rect">
            <a:avLst/>
          </a:prstGeom>
          <a:noFill/>
        </p:spPr>
      </p:pic>
      <p:pic>
        <p:nvPicPr>
          <p:cNvPr id="3082" name="Picture 10" descr="http://ps3maven.com/wp-content/uploads/2011/06/ff7_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8" y="2204864"/>
            <a:ext cx="4770530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game.ppblogs.com/files/2011/08/age-of-empires-3-the-warchief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06" y="2106233"/>
            <a:ext cx="5028050" cy="37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699792" y="630932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EA4CFEE-80A0-419F-8141-A1D157599464}" type="slidenum">
              <a:rPr lang="pt-BR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/>
              <a:t>9</a:t>
            </a:fld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/ 27 </a:t>
            </a:r>
            <a:endParaRPr lang="pt-B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42929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6417</TotalTime>
  <Words>1699</Words>
  <Application>Microsoft Office PowerPoint</Application>
  <PresentationFormat>Apresentação na tela (4:3)</PresentationFormat>
  <Paragraphs>253</Paragraphs>
  <Slides>27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Jogos Sérios Colaborativos e Competitivos: uma nova abordagem</vt:lpstr>
      <vt:lpstr>Agenda</vt:lpstr>
      <vt:lpstr>Jogos Sérios</vt:lpstr>
      <vt:lpstr>Projeto Sherlock Dengue</vt:lpstr>
      <vt:lpstr>Projeto Sherlock Dengue</vt:lpstr>
      <vt:lpstr>Projeto Sherlock Dengue</vt:lpstr>
      <vt:lpstr>Classificação de Jogos – Single Player</vt:lpstr>
      <vt:lpstr>Classificação de Jogos – Single Player</vt:lpstr>
      <vt:lpstr>Classificação de Jogos – Single Player</vt:lpstr>
      <vt:lpstr>Classificação de Jogos – Single Player</vt:lpstr>
      <vt:lpstr>Classificação de Jogos – Multiplayer</vt:lpstr>
      <vt:lpstr>Classificação de Jogos – Multiplayer</vt:lpstr>
      <vt:lpstr>Classificação de Jogos – Multiplayer</vt:lpstr>
      <vt:lpstr>Classificação de Jogos – Massive</vt:lpstr>
      <vt:lpstr>Classificação de Jogos – Massive</vt:lpstr>
      <vt:lpstr>Classificação de Jogos – Massivo</vt:lpstr>
      <vt:lpstr>Classificação de Jogos – Massivo</vt:lpstr>
      <vt:lpstr>Classificação de Jogos – Massivo</vt:lpstr>
      <vt:lpstr>Classificação de Jogos – Multiplayer</vt:lpstr>
      <vt:lpstr>Classificação de Jogos – Multiplayer</vt:lpstr>
      <vt:lpstr>Apresentação do PowerPoint</vt:lpstr>
      <vt:lpstr>Classificação de Jogos – Multiplayer</vt:lpstr>
      <vt:lpstr>Classificação de Jogos – Multiplayer</vt:lpstr>
      <vt:lpstr>Jogos Sérios</vt:lpstr>
      <vt:lpstr>Referências</vt:lpstr>
      <vt:lpstr>Referências</vt:lpstr>
      <vt:lpstr>Jogos Sérios Colaborativos e Competitivos: uma nova abordagem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Diego</dc:creator>
  <cp:lastModifiedBy>UDESC</cp:lastModifiedBy>
  <cp:revision>459</cp:revision>
  <dcterms:created xsi:type="dcterms:W3CDTF">2011-04-24T23:50:08Z</dcterms:created>
  <dcterms:modified xsi:type="dcterms:W3CDTF">2013-05-07T11:52:12Z</dcterms:modified>
</cp:coreProperties>
</file>